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9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606"/>
    <a:srgbClr val="0303FD"/>
    <a:srgbClr val="2D0CF4"/>
    <a:srgbClr val="FDCDC3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08734-75AD-4766-9B04-80F9779CC06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E3E7E-6EA5-48B6-84B9-C5D4872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E3E7E-6EA5-48B6-84B9-C5D48726C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E3E7E-6EA5-48B6-84B9-C5D48726C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5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8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73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5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63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9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4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F9AE-94DE-4794-B067-9449A3DB16A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361F3E-BF93-4717-BAEA-5C904E2B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25500">
              <a:srgbClr val="E2CF73"/>
            </a:gs>
            <a:gs pos="70000">
              <a:schemeClr val="bg2">
                <a:shade val="98000"/>
                <a:satMod val="120000"/>
                <a:lumMod val="98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721" y="2753527"/>
            <a:ext cx="9479042" cy="1342662"/>
          </a:xfrm>
        </p:spPr>
        <p:txBody>
          <a:bodyPr anchor="ctr" anchorCtr="0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o-RO" sz="3100" b="1" i="1" dirty="0" smtClean="0">
                <a:ln>
                  <a:solidFill>
                    <a:srgbClr val="0303FD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it-IT" sz="3100" i="1" dirty="0" smtClean="0">
                <a:ln>
                  <a:solidFill>
                    <a:srgbClr val="0303FD"/>
                  </a:solidFill>
                </a:ln>
              </a:rPr>
              <a:t>Oportunit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ăț</a:t>
            </a:r>
            <a:r>
              <a:rPr lang="it-IT" sz="3100" i="1" dirty="0" smtClean="0">
                <a:ln>
                  <a:solidFill>
                    <a:srgbClr val="0303FD"/>
                  </a:solidFill>
                </a:ln>
              </a:rPr>
              <a:t>i </a:t>
            </a:r>
            <a:r>
              <a:rPr lang="it-IT" sz="3100" i="1" dirty="0">
                <a:ln>
                  <a:solidFill>
                    <a:srgbClr val="0303FD"/>
                  </a:solidFill>
                </a:ln>
              </a:rPr>
              <a:t>de dezvoltare </a:t>
            </a:r>
            <a:r>
              <a:rPr lang="it-IT" sz="3100" i="1" dirty="0" smtClean="0">
                <a:ln>
                  <a:solidFill>
                    <a:srgbClr val="0303FD"/>
                  </a:solidFill>
                </a:ln>
              </a:rPr>
              <a:t>personal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ă</a:t>
            </a:r>
            <a:r>
              <a:rPr lang="it-IT" sz="3100" i="1" dirty="0" smtClean="0">
                <a:ln>
                  <a:solidFill>
                    <a:srgbClr val="0303FD"/>
                  </a:solidFill>
                </a:ln>
              </a:rPr>
              <a:t> </a:t>
            </a:r>
            <a:r>
              <a:rPr lang="ro-RO" sz="3100" i="1" dirty="0">
                <a:ln>
                  <a:solidFill>
                    <a:srgbClr val="0303FD"/>
                  </a:solidFill>
                </a:ln>
              </a:rPr>
              <a:t>ș</a:t>
            </a:r>
            <a:r>
              <a:rPr lang="it-IT" sz="3100" i="1" dirty="0" smtClean="0">
                <a:ln>
                  <a:solidFill>
                    <a:srgbClr val="0303FD"/>
                  </a:solidFill>
                </a:ln>
              </a:rPr>
              <a:t>i profesional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ă</a:t>
            </a:r>
            <a:r>
              <a:rPr lang="it-IT" sz="3100" i="1" dirty="0">
                <a:ln>
                  <a:solidFill>
                    <a:srgbClr val="0303FD"/>
                  </a:solidFill>
                </a:ln>
              </a:rPr>
              <a:t/>
            </a:r>
            <a:br>
              <a:rPr lang="it-IT" sz="3100" i="1" dirty="0">
                <a:ln>
                  <a:solidFill>
                    <a:srgbClr val="0303FD"/>
                  </a:solidFill>
                </a:ln>
              </a:rPr>
            </a:br>
            <a:r>
              <a:rPr lang="en-US" sz="3100" i="1" dirty="0" err="1" smtClean="0">
                <a:ln>
                  <a:solidFill>
                    <a:srgbClr val="0303FD"/>
                  </a:solidFill>
                </a:ln>
              </a:rPr>
              <a:t>europe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a</a:t>
            </a:r>
            <a:r>
              <a:rPr lang="en-US" sz="3100" i="1" dirty="0" smtClean="0">
                <a:ln>
                  <a:solidFill>
                    <a:srgbClr val="0303FD"/>
                  </a:solidFill>
                </a:ln>
              </a:rPr>
              <a:t>n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ă</a:t>
            </a:r>
            <a:r>
              <a:rPr lang="en-US" sz="3100" i="1" dirty="0" smtClean="0">
                <a:ln>
                  <a:solidFill>
                    <a:srgbClr val="0303FD"/>
                  </a:solidFill>
                </a:ln>
              </a:rPr>
              <a:t> </a:t>
            </a:r>
            <a:r>
              <a:rPr lang="en-US" sz="3100" i="1" dirty="0" err="1">
                <a:ln>
                  <a:solidFill>
                    <a:srgbClr val="0303FD"/>
                  </a:solidFill>
                </a:ln>
              </a:rPr>
              <a:t>prin</a:t>
            </a:r>
            <a:r>
              <a:rPr lang="en-US" sz="3100" i="1" dirty="0">
                <a:ln>
                  <a:solidFill>
                    <a:srgbClr val="0303FD"/>
                  </a:solidFill>
                </a:ln>
              </a:rPr>
              <a:t> </a:t>
            </a:r>
            <a:r>
              <a:rPr lang="en-US" sz="3100" i="1" dirty="0" err="1">
                <a:ln>
                  <a:solidFill>
                    <a:srgbClr val="0303FD"/>
                  </a:solidFill>
                </a:ln>
              </a:rPr>
              <a:t>stagii</a:t>
            </a:r>
            <a:r>
              <a:rPr lang="en-US" sz="3100" i="1" dirty="0">
                <a:ln>
                  <a:solidFill>
                    <a:srgbClr val="0303FD"/>
                  </a:solidFill>
                </a:ln>
              </a:rPr>
              <a:t> de </a:t>
            </a:r>
            <a:r>
              <a:rPr lang="en-US" sz="3100" i="1" dirty="0" err="1" smtClean="0">
                <a:ln>
                  <a:solidFill>
                    <a:srgbClr val="0303FD"/>
                  </a:solidFill>
                </a:ln>
              </a:rPr>
              <a:t>practic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ă</a:t>
            </a:r>
            <a:r>
              <a:rPr lang="en-US" sz="3100" i="1" dirty="0" smtClean="0">
                <a:ln>
                  <a:solidFill>
                    <a:srgbClr val="0303FD"/>
                  </a:solidFill>
                </a:ln>
              </a:rPr>
              <a:t> </a:t>
            </a:r>
            <a:r>
              <a:rPr lang="en-US" sz="3100" i="1" dirty="0" err="1" smtClean="0">
                <a:ln>
                  <a:solidFill>
                    <a:srgbClr val="0303FD"/>
                  </a:solidFill>
                </a:ln>
              </a:rPr>
              <a:t>interna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ț</a:t>
            </a:r>
            <a:r>
              <a:rPr lang="en-US" sz="3100" i="1" dirty="0" err="1" smtClean="0">
                <a:ln>
                  <a:solidFill>
                    <a:srgbClr val="0303FD"/>
                  </a:solidFill>
                </a:ln>
              </a:rPr>
              <a:t>ional</a:t>
            </a:r>
            <a:r>
              <a:rPr lang="ro-RO" sz="3100" i="1" dirty="0" smtClean="0">
                <a:ln>
                  <a:solidFill>
                    <a:srgbClr val="0303FD"/>
                  </a:solidFill>
                </a:ln>
              </a:rPr>
              <a:t>ă</a:t>
            </a:r>
            <a:r>
              <a:rPr lang="ro-RO" sz="3100" b="1" i="1" dirty="0" smtClean="0">
                <a:ln>
                  <a:solidFill>
                    <a:srgbClr val="0303FD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100" b="1" i="1" dirty="0">
                <a:ln>
                  <a:solidFill>
                    <a:srgbClr val="0303FD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i="1" dirty="0">
                <a:ln>
                  <a:solidFill>
                    <a:srgbClr val="0303FD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100" i="1" dirty="0">
              <a:ln>
                <a:solidFill>
                  <a:srgbClr val="0303FD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1220" y="686327"/>
            <a:ext cx="4757195" cy="701992"/>
          </a:xfrm>
          <a:prstGeom prst="rect">
            <a:avLst/>
          </a:prstGeom>
          <a:gradFill>
            <a:gsLst>
              <a:gs pos="0">
                <a:schemeClr val="accent5"/>
              </a:gs>
              <a:gs pos="25500">
                <a:srgbClr val="E2CF73"/>
              </a:gs>
              <a:gs pos="70000">
                <a:schemeClr val="bg2">
                  <a:shade val="98000"/>
                  <a:satMod val="120000"/>
                  <a:lumMod val="98000"/>
                </a:schemeClr>
              </a:gs>
            </a:gsLst>
            <a:lin ang="0" scaled="1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r>
              <a:rPr lang="ro-RO" altLang="ro-RO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altLang="ro-RO" b="1" dirty="0">
                <a:solidFill>
                  <a:schemeClr val="accent1">
                    <a:lumMod val="50000"/>
                  </a:schemeClr>
                </a:solidFill>
              </a:rPr>
              <a:t>COLEGIUL  TEHNIC NR.2, TÂRGU  JIU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661" y="1830197"/>
            <a:ext cx="7704856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o-RO" b="1" dirty="0">
                <a:solidFill>
                  <a:schemeClr val="tx2"/>
                </a:solidFill>
              </a:rPr>
              <a:t>     Programul  Erasmus+  al  Uniunii Europene pentru educație</a:t>
            </a:r>
          </a:p>
          <a:p>
            <a:pPr eaLnBrk="0" hangingPunct="0">
              <a:defRPr/>
            </a:pPr>
            <a:r>
              <a:rPr lang="ro-RO" dirty="0"/>
              <a:t>             </a:t>
            </a:r>
            <a:r>
              <a:rPr lang="ro-RO" dirty="0">
                <a:solidFill>
                  <a:srgbClr val="002060"/>
                </a:solidFill>
                <a:latin typeface="Arial Black" panose="020B0A04020102020204" pitchFamily="34" charset="0"/>
              </a:rPr>
              <a:t>Proiectul  Erasmus+</a:t>
            </a:r>
            <a:r>
              <a:rPr lang="ro-RO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o-RO" dirty="0">
                <a:solidFill>
                  <a:srgbClr val="002060"/>
                </a:solidFill>
                <a:latin typeface="Arial Black" panose="020B0A04020102020204" pitchFamily="34" charset="0"/>
              </a:rPr>
              <a:t> de mobilitate </a:t>
            </a:r>
            <a:r>
              <a:rPr lang="fr-FR" dirty="0">
                <a:solidFill>
                  <a:srgbClr val="002060"/>
                </a:solidFill>
                <a:latin typeface="Arial Black" panose="020B0A04020102020204" pitchFamily="34" charset="0"/>
              </a:rPr>
              <a:t>KA1-VET</a:t>
            </a:r>
            <a:r>
              <a:rPr lang="ro-RO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o-RO" dirty="0"/>
              <a:t>                   	         </a:t>
            </a:r>
            <a:r>
              <a:rPr lang="ro-RO" b="1" dirty="0" smtClean="0"/>
              <a:t>Nr.proiect</a:t>
            </a:r>
            <a:r>
              <a:rPr lang="en-US" b="1" dirty="0"/>
              <a:t>: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/>
              <a:t>20</a:t>
            </a:r>
            <a:r>
              <a:rPr lang="ro-RO" b="1" dirty="0" smtClean="0"/>
              <a:t>20</a:t>
            </a:r>
            <a:r>
              <a:rPr lang="en-US" b="1" dirty="0" smtClean="0"/>
              <a:t>-1-RO01-</a:t>
            </a:r>
            <a:r>
              <a:rPr lang="fr-FR" b="1" dirty="0" smtClean="0"/>
              <a:t>KA102-07 </a:t>
            </a:r>
            <a:r>
              <a:rPr lang="fr-FR" b="1" dirty="0"/>
              <a:t>9422</a:t>
            </a:r>
            <a:endParaRPr lang="en-US" b="1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4687" y="4493284"/>
            <a:ext cx="606464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b="1" dirty="0"/>
              <a:t>Coordonator </a:t>
            </a:r>
            <a:r>
              <a:rPr lang="ro-RO" b="1" dirty="0"/>
              <a:t>de </a:t>
            </a:r>
            <a:r>
              <a:rPr lang="it-IT" b="1" dirty="0"/>
              <a:t> proiect</a:t>
            </a:r>
            <a:r>
              <a:rPr lang="ro-RO" b="1" dirty="0"/>
              <a:t>:</a:t>
            </a:r>
            <a:r>
              <a:rPr lang="it-IT" b="1" dirty="0"/>
              <a:t>  Prof</a:t>
            </a:r>
            <a:r>
              <a:rPr lang="it-IT" b="1" dirty="0" smtClean="0"/>
              <a:t>.</a:t>
            </a:r>
            <a:r>
              <a:rPr lang="ro-RO" b="1" dirty="0" smtClean="0"/>
              <a:t> </a:t>
            </a:r>
            <a:r>
              <a:rPr lang="it-IT" b="1" dirty="0" smtClean="0"/>
              <a:t>ing</a:t>
            </a:r>
            <a:r>
              <a:rPr lang="it-IT" b="1" dirty="0"/>
              <a:t>. </a:t>
            </a:r>
            <a:r>
              <a:rPr lang="ro-RO" b="1" dirty="0" smtClean="0"/>
              <a:t>VOICU MANUELA</a:t>
            </a:r>
            <a:endParaRPr lang="ro-RO" dirty="0"/>
          </a:p>
        </p:txBody>
      </p:sp>
      <p:pic>
        <p:nvPicPr>
          <p:cNvPr id="9" name="Picture 8" descr="C:\Users\Marinela\AppData\Local\Temp\Temp1_ec-erasmusplus-logos.zip\EC Erasmus+ logo\jpg\EU flag-Erasmus+_vect_P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1" y="807294"/>
            <a:ext cx="207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44772" y="5179977"/>
            <a:ext cx="9039830" cy="139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600" b="1" dirty="0" smtClean="0">
                <a:solidFill>
                  <a:srgbClr val="2D0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PARTENERII PROIECTULUI - </a:t>
            </a:r>
            <a:r>
              <a:rPr lang="en-US" sz="1600" b="1" dirty="0" smtClean="0">
                <a:solidFill>
                  <a:srgbClr val="2D0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MEMBRII CONSOR</a:t>
            </a:r>
            <a:r>
              <a:rPr lang="ro-RO" sz="1600" b="1" dirty="0" smtClean="0">
                <a:solidFill>
                  <a:srgbClr val="2D0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b="1" dirty="0" smtClean="0">
                <a:solidFill>
                  <a:srgbClr val="2D0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IULUI VET</a:t>
            </a:r>
            <a:endParaRPr lang="ro-RO" sz="1600" b="1" dirty="0" smtClean="0">
              <a:solidFill>
                <a:srgbClr val="2D0C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68580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COLEGIUL TEHNIC NR. 2  TÂRGU JIU – COORDONATOR</a:t>
            </a:r>
          </a:p>
          <a:p>
            <a:pPr indent="-68580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COLEGIUL AUTO TRAIAN VUIA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TÂRGU JIU – PARTENER</a:t>
            </a:r>
          </a:p>
          <a:p>
            <a:pPr indent="-68580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COLEGIUL TEHNIC HENRI COAND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TÂRGU JIU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</a:t>
            </a:r>
          </a:p>
          <a:p>
            <a:pPr indent="-685800">
              <a:buFont typeface="Wingdings" panose="05000000000000000000" pitchFamily="2" charset="2"/>
              <a:buChar char="v"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COLAR PENTRU EDUCA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INCLUZIV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 JIU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</a:t>
            </a:r>
            <a:endParaRPr lang="ro-RO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anpcdefp.ro/library/Poze/bigstock-European-Union-flags-in-front-91041542-990x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66" y="-18267"/>
            <a:ext cx="2469301" cy="13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Xt_XcNjXeqc2uu_xOJTbLgHaCE&amp;pid=Api&amp;P=0&amp;w=634&amp;h=1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44"/>
            <a:ext cx="2622349" cy="7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1052" y="543114"/>
            <a:ext cx="547463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o-RO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 țările partenere în </a:t>
            </a:r>
            <a:r>
              <a:rPr lang="ro-RO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imagini</a:t>
            </a:r>
            <a:endParaRPr lang="en-GB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9958646" flipV="1">
            <a:off x="724272" y="1477362"/>
            <a:ext cx="188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o-RO" altLang="ro-RO" sz="2000" b="1" dirty="0">
                <a:solidFill>
                  <a:srgbClr val="333333"/>
                </a:solidFill>
              </a:rPr>
              <a:t>PORTUGALIA</a:t>
            </a:r>
          </a:p>
        </p:txBody>
      </p:sp>
      <p:pic>
        <p:nvPicPr>
          <p:cNvPr id="7" name="Picture 9" descr="Imagine similar&amp;abreve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500">
            <a:off x="587932" y="2266621"/>
            <a:ext cx="14049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6" descr="C:\Users\pc\Desktop\E CODRUTA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68" y="4072573"/>
            <a:ext cx="4336528" cy="278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86549" y="3293097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ro-RO" b="1" dirty="0"/>
              <a:t>Lisabona </a:t>
            </a:r>
            <a:endParaRPr lang="en-US" dirty="0"/>
          </a:p>
        </p:txBody>
      </p:sp>
      <p:pic>
        <p:nvPicPr>
          <p:cNvPr id="11" name="Picture 6" descr="29541651_1718099594879604_3968749630644844683_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257" y="4072573"/>
            <a:ext cx="4175099" cy="2748936"/>
          </a:xfrm>
        </p:spPr>
      </p:pic>
      <p:pic>
        <p:nvPicPr>
          <p:cNvPr id="12" name="Picture 6" descr="29597312_1720861371270093_5545287130550682409_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5143" y="2917969"/>
            <a:ext cx="2146114" cy="39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07396" y="2624252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Mănăstirea Jerόnimos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29570885_1719557504733813_2056191100886645753_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7406" y="959355"/>
            <a:ext cx="3817868" cy="22400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45292" y="3662429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Quinta de la Regaleira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66600" y="3724074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Castelo de Sao Jorge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53205" y="670409"/>
            <a:ext cx="380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Oceanarium și Grădina zoologică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xplicaţie în oval 8"/>
          <p:cNvSpPr/>
          <p:nvPr/>
        </p:nvSpPr>
        <p:spPr>
          <a:xfrm>
            <a:off x="1924672" y="1420340"/>
            <a:ext cx="4357687" cy="1643063"/>
          </a:xfrm>
          <a:prstGeom prst="wedgeEllipseCallout">
            <a:avLst>
              <a:gd name="adj1" fmla="val -22821"/>
              <a:gd name="adj2" fmla="val 876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ro-R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o istorie mai veche decât a altor capitale europene importante,  precum Londra, Paris sau Roma, </a:t>
            </a:r>
            <a:r>
              <a:rPr lang="ro-RO" altLang="ro-R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Lisabona, capitala Portugaliei, </a:t>
            </a:r>
            <a:r>
              <a:rPr lang="ro-RO" altLang="ro-R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în patrimoniul mondial UNESCO două monumente deosebite: </a:t>
            </a:r>
            <a:r>
              <a:rPr lang="ro-RO" altLang="ro-RO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Turnul Belem </a:t>
            </a:r>
            <a:r>
              <a:rPr lang="ro-RO" altLang="ro-R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ro-RO" altLang="ro-RO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Mânăstirea Jeronimos</a:t>
            </a:r>
            <a:r>
              <a:rPr lang="ro-RO" altLang="ro-R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1052" y="543114"/>
            <a:ext cx="547463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o-RO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 țările partenere în </a:t>
            </a:r>
            <a:r>
              <a:rPr lang="ro-RO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imagini</a:t>
            </a:r>
            <a:endParaRPr lang="en-GB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9958646" flipV="1">
            <a:off x="372672" y="1593738"/>
            <a:ext cx="1658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o-RO" altLang="ro-RO" sz="2000" b="1" dirty="0" smtClean="0">
                <a:solidFill>
                  <a:srgbClr val="333333"/>
                </a:solidFill>
              </a:rPr>
              <a:t>POLONIA</a:t>
            </a:r>
            <a:endParaRPr lang="ro-RO" altLang="ro-RO" sz="2000" b="1" dirty="0">
              <a:solidFill>
                <a:srgbClr val="3333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0238" y="6050761"/>
            <a:ext cx="245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WROCLAW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xplicaţie în oval 8"/>
          <p:cNvSpPr/>
          <p:nvPr/>
        </p:nvSpPr>
        <p:spPr>
          <a:xfrm>
            <a:off x="2561279" y="1682883"/>
            <a:ext cx="4357687" cy="3059354"/>
          </a:xfrm>
          <a:prstGeom prst="wedgeEllipseCallout">
            <a:avLst>
              <a:gd name="adj1" fmla="val -22821"/>
              <a:gd name="adj2" fmla="val 876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o-RO" altLang="en-US" sz="1000" b="1" u="sng" dirty="0">
                <a:solidFill>
                  <a:schemeClr val="tx1"/>
                </a:solidFill>
              </a:rPr>
              <a:t>Wroclaw</a:t>
            </a:r>
            <a:r>
              <a:rPr lang="ro-RO" altLang="en-US" sz="1000" dirty="0">
                <a:solidFill>
                  <a:schemeClr val="tx1"/>
                </a:solidFill>
              </a:rPr>
              <a:t> (citit </a:t>
            </a:r>
            <a:r>
              <a:rPr lang="ro-RO" altLang="en-US" sz="1000" i="1" dirty="0">
                <a:solidFill>
                  <a:schemeClr val="tx1"/>
                </a:solidFill>
              </a:rPr>
              <a:t>vroţlav</a:t>
            </a:r>
            <a:r>
              <a:rPr lang="ro-RO" altLang="en-US" sz="1000" dirty="0">
                <a:solidFill>
                  <a:schemeClr val="tx1"/>
                </a:solidFill>
              </a:rPr>
              <a:t>), situat în sud-vestul Poloniei, este capitala </a:t>
            </a:r>
            <a:r>
              <a:rPr lang="ro-RO" altLang="en-US" sz="1000" b="1" dirty="0">
                <a:solidFill>
                  <a:schemeClr val="tx1"/>
                </a:solidFill>
              </a:rPr>
              <a:t>Sileziei inferioare</a:t>
            </a:r>
            <a:r>
              <a:rPr lang="ro-RO" altLang="en-US" sz="1000" dirty="0">
                <a:solidFill>
                  <a:schemeClr val="tx1"/>
                </a:solidFill>
              </a:rPr>
              <a:t> şi al patrulea oraş polonez ca mărime, important centru universitar şi cultural (în 2016, Capitală Culturală Europeană).</a:t>
            </a:r>
          </a:p>
          <a:p>
            <a:pPr algn="just"/>
            <a:r>
              <a:rPr lang="ro-RO" altLang="en-US" sz="1000" dirty="0">
                <a:solidFill>
                  <a:schemeClr val="tx1"/>
                </a:solidFill>
              </a:rPr>
              <a:t>Wroclaw  este  numit </a:t>
            </a:r>
            <a:r>
              <a:rPr lang="ro-RO" altLang="en-US" sz="1000" i="1" dirty="0">
                <a:solidFill>
                  <a:schemeClr val="tx1"/>
                </a:solidFill>
              </a:rPr>
              <a:t>oraşul tinereţii</a:t>
            </a:r>
            <a:r>
              <a:rPr lang="ro-RO" altLang="en-US" sz="1000" dirty="0">
                <a:solidFill>
                  <a:schemeClr val="tx1"/>
                </a:solidFill>
              </a:rPr>
              <a:t>, fiecare al şaselea locuitor fiind student, </a:t>
            </a:r>
            <a:r>
              <a:rPr lang="ro-RO" altLang="en-US" sz="1000" i="1" dirty="0">
                <a:solidFill>
                  <a:schemeClr val="tx1"/>
                </a:solidFill>
              </a:rPr>
              <a:t>oraşul verde</a:t>
            </a:r>
            <a:r>
              <a:rPr lang="ro-RO" altLang="en-US" sz="1000" dirty="0">
                <a:solidFill>
                  <a:schemeClr val="tx1"/>
                </a:solidFill>
              </a:rPr>
              <a:t>, deoarece posedă 44 de parcuri, </a:t>
            </a:r>
            <a:r>
              <a:rPr lang="ro-RO" altLang="en-US" sz="1000" i="1" dirty="0">
                <a:solidFill>
                  <a:schemeClr val="tx1"/>
                </a:solidFill>
              </a:rPr>
              <a:t>oraşul podurilor</a:t>
            </a:r>
            <a:r>
              <a:rPr lang="ro-RO" altLang="en-US" sz="1000" dirty="0">
                <a:solidFill>
                  <a:schemeClr val="tx1"/>
                </a:solidFill>
              </a:rPr>
              <a:t>, având peste 100 de poduri şi pasarele ce traversează braţele râului </a:t>
            </a:r>
            <a:r>
              <a:rPr lang="ro-RO" altLang="en-US" sz="1000" b="1" dirty="0">
                <a:solidFill>
                  <a:schemeClr val="tx1"/>
                </a:solidFill>
              </a:rPr>
              <a:t>Odra</a:t>
            </a:r>
            <a:r>
              <a:rPr lang="ro-RO" altLang="en-US" sz="1000" dirty="0">
                <a:solidFill>
                  <a:schemeClr val="tx1"/>
                </a:solidFill>
              </a:rPr>
              <a:t>, sau canalele ce îl străbat, </a:t>
            </a:r>
            <a:r>
              <a:rPr lang="ro-RO" altLang="en-US" sz="1000" i="1" dirty="0">
                <a:solidFill>
                  <a:schemeClr val="tx1"/>
                </a:solidFill>
              </a:rPr>
              <a:t>oraşul bisericilor gotice</a:t>
            </a:r>
            <a:r>
              <a:rPr lang="ro-RO" altLang="en-US" sz="1000" dirty="0">
                <a:solidFill>
                  <a:schemeClr val="tx1"/>
                </a:solidFill>
              </a:rPr>
              <a:t> şi, mai nou, </a:t>
            </a:r>
            <a:r>
              <a:rPr lang="ro-RO" altLang="en-US" sz="1000" i="1" dirty="0">
                <a:solidFill>
                  <a:schemeClr val="tx1"/>
                </a:solidFill>
              </a:rPr>
              <a:t>oraşul piticilor.</a:t>
            </a:r>
            <a:r>
              <a:rPr lang="ro-RO" altLang="en-US" sz="1000" dirty="0">
                <a:solidFill>
                  <a:schemeClr val="tx1"/>
                </a:solidFill>
              </a:rPr>
              <a:t>Sala Centenarului este un complex din beton armat, cu 6000 de locuri, inclus în patrimoniul  mondial UNESCO.</a:t>
            </a:r>
          </a:p>
        </p:txBody>
      </p:sp>
      <p:pic>
        <p:nvPicPr>
          <p:cNvPr id="23" name="Picture 7" descr="Imagini pentru orasul Wroclaw, POL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37" y="1780706"/>
            <a:ext cx="40798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Imagini pentru orasul Wroclaw, POL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17" y="4555053"/>
            <a:ext cx="319784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Imagini pentru steag polo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7724">
            <a:off x="365015" y="2258073"/>
            <a:ext cx="2009683" cy="128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Imagini pentru harta wrocław polonia - roma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392" y="4555053"/>
            <a:ext cx="285298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.ytimg.com/vi/qywTkyGgJWg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9" y="4995746"/>
            <a:ext cx="3166459" cy="18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4076" y="337600"/>
            <a:ext cx="9815332" cy="85523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vi-V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 Erasmus+</a:t>
            </a:r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mobilitate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KA1-VET</a:t>
            </a:r>
            <a:r>
              <a:rPr lang="ro-R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it-IT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Oportunit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it-IT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 dezvoltare personal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profesional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 err="1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stagii</a:t>
            </a:r>
            <a:r>
              <a:rPr lang="en-US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i="1" dirty="0" err="1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800" b="1" i="1" dirty="0" err="1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r>
              <a:rPr lang="ro-RO" sz="1800" b="1" i="1" dirty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o-RO" sz="1800" b="1" i="1" dirty="0" smtClean="0">
                <a:ln>
                  <a:solidFill>
                    <a:srgbClr val="0303FD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magini pentru proiect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90" y="4849792"/>
            <a:ext cx="2375341" cy="16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08093" y="1872058"/>
            <a:ext cx="185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Colegiul</a:t>
            </a:r>
          </a:p>
        </p:txBody>
      </p:sp>
      <p:pic>
        <p:nvPicPr>
          <p:cNvPr id="10" name="Picture 7" descr="C:\Users\Oti\Pictures\Picasa\Exporturi\Folder nou\P1090237-001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78" y="1872058"/>
            <a:ext cx="4000863" cy="2664296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5" descr="consommation-culture-adolescents"/>
          <p:cNvSpPr>
            <a:spLocks noChangeArrowheads="1" noChangeShapeType="1" noTextEdit="1"/>
          </p:cNvSpPr>
          <p:nvPr/>
        </p:nvSpPr>
        <p:spPr bwMode="auto">
          <a:xfrm>
            <a:off x="6081259" y="4556864"/>
            <a:ext cx="2853460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o-RO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1">
                  <a:blip r:embed="rId5">
                    <a:lum bright="12000"/>
                  </a:blip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Tehnic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5413" y="1872058"/>
            <a:ext cx="239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Nr. 2 Tg-Jiu</a:t>
            </a:r>
          </a:p>
        </p:txBody>
      </p:sp>
      <p:sp>
        <p:nvSpPr>
          <p:cNvPr id="13" name="Rectangle 12"/>
          <p:cNvSpPr/>
          <p:nvPr/>
        </p:nvSpPr>
        <p:spPr>
          <a:xfrm rot="20254109">
            <a:off x="673110" y="3966297"/>
            <a:ext cx="3121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ro-RO" b="1" dirty="0">
                <a:solidFill>
                  <a:srgbClr val="CC0000"/>
                </a:solidFill>
                <a:latin typeface="Arial Narrow" panose="020B0606020202030204" pitchFamily="34" charset="0"/>
              </a:rPr>
              <a:t> Vă mulțumim  pentru  atenție!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36505" y="6276721"/>
            <a:ext cx="60483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Material realizat </a:t>
            </a:r>
            <a:r>
              <a:rPr lang="ro-RO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prof. coordonator Voicu Manuela și </a:t>
            </a:r>
            <a:r>
              <a:rPr lang="ro-RO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profesor Bistreanu Eliana, responsabil cu activitatea de </a:t>
            </a:r>
            <a:r>
              <a:rPr lang="ro-RO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diseminare din proiect.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6" descr="https://cezarsalahor.files.wordpress.com/2009/05/epp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044">
            <a:off x="10112804" y="4451324"/>
            <a:ext cx="1651198" cy="146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Marinela\AppData\Local\Temp\Temp1_ec-erasmusplus-logos.zip\EC Erasmus+ logo\jpg\EU flag-Erasmus+_vect_P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34" y="1213347"/>
            <a:ext cx="2081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Imagine similar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6637">
            <a:off x="519766" y="2167242"/>
            <a:ext cx="1872208" cy="1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54" y="749988"/>
            <a:ext cx="5277860" cy="731796"/>
          </a:xfrm>
        </p:spPr>
        <p:txBody>
          <a:bodyPr>
            <a:normAutofit fontScale="90000"/>
          </a:bodyPr>
          <a:lstStyle/>
          <a:p>
            <a:r>
              <a:rPr lang="ro-RO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PREZENTARE PROIECT</a:t>
            </a:r>
            <a:r>
              <a:rPr lang="ro-RO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o-RO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6775" y="54057"/>
            <a:ext cx="486522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Proiectul </a:t>
            </a:r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finanțat din fondurile UE</a:t>
            </a:r>
            <a:endParaRPr lang="ro-RO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200" dirty="0"/>
              <a:t>Buget aprobat de </a:t>
            </a:r>
            <a:r>
              <a:rPr lang="vi-VN" sz="1200" b="1" dirty="0"/>
              <a:t>Agenția Națională pentru Programe Comunitare în Domeniul Educației și Formării Profesionale</a:t>
            </a:r>
            <a:r>
              <a:rPr lang="vi-VN" sz="1200" dirty="0"/>
              <a:t>  pe durata a minim12 luni  maxim 24 luni de proiect cu 5 fluxuri cu durata </a:t>
            </a:r>
            <a:r>
              <a:rPr lang="vi-VN" sz="1200" dirty="0" smtClean="0"/>
              <a:t>de</a:t>
            </a:r>
            <a:r>
              <a:rPr lang="ro-RO" sz="1200" dirty="0" smtClean="0"/>
              <a:t> </a:t>
            </a:r>
            <a:r>
              <a:rPr lang="vi-VN" sz="1200" dirty="0" smtClean="0"/>
              <a:t>19 </a:t>
            </a:r>
            <a:r>
              <a:rPr lang="vi-VN" sz="1200" dirty="0"/>
              <a:t>zile de activitate/flux, 90 h de instruire practică.</a:t>
            </a:r>
          </a:p>
          <a:p>
            <a:pPr algn="ctr"/>
            <a:r>
              <a:rPr lang="vi-VN" sz="1200" b="1" dirty="0"/>
              <a:t>Total grant 322.946,00 EUR  </a:t>
            </a:r>
            <a:endParaRPr lang="ro-RO" sz="1200" b="1" dirty="0" smtClean="0"/>
          </a:p>
          <a:p>
            <a:pPr algn="ctr"/>
            <a:r>
              <a:rPr lang="vi-VN" sz="1200" b="1" dirty="0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vi-V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1" dirty="0">
                <a:latin typeface="Arial" panose="020B0604020202020204" pitchFamily="34" charset="0"/>
                <a:cs typeface="Arial" panose="020B0604020202020204" pitchFamily="34" charset="0"/>
              </a:rPr>
              <a:t>de desfăşurare a proiectului</a:t>
            </a:r>
            <a:r>
              <a:rPr lang="vi-VN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2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o-R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vi-V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1" dirty="0">
                <a:latin typeface="Arial" panose="020B0604020202020204" pitchFamily="34" charset="0"/>
                <a:cs typeface="Arial" panose="020B0604020202020204" pitchFamily="34" charset="0"/>
              </a:rPr>
              <a:t>- 20</a:t>
            </a:r>
            <a:r>
              <a:rPr lang="ro-R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551" y="1792850"/>
            <a:ext cx="10305326" cy="4801314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	În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 perioada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2021-2022,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se va derula Proiectul Erasmus+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mobilitate, 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Oportunit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i de dezvoltare personal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i profesional</a:t>
            </a:r>
            <a:r>
              <a:rPr lang="ro-R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stagii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practic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ă”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KA1-VET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proiect  realizat cu sprijinul financiar al Comisiei Europene, prin Agenţia Naţională pentru Programe Comunitare în Domeniul Educaţiei şi Formării Profesionale.</a:t>
            </a:r>
          </a:p>
          <a:p>
            <a:pPr algn="just" eaLnBrk="0" hangingPunct="0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cincilea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tip VET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derul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 în instituția noastră, iar activitățile propuse și rezultatele pe care le va obține, vor determina  o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cooper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 mai amplă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între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şco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lile partenere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, agenţ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economici şi comunitatea locală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deschi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zând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noi căi de formare profesională a tinerilor, conform nevoilor identificate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vor conduce la creșterea atractivității învățământului tehnic în rândul elevilor,  la scăderea ratei abandonului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școlar.</a:t>
            </a:r>
          </a:p>
          <a:p>
            <a:pPr algn="just" eaLnBrk="0" hangingPunct="0">
              <a:defRPr/>
            </a:pPr>
            <a:r>
              <a:rPr lang="ro-RO" b="1" dirty="0" smtClean="0"/>
              <a:t>	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Proiectul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va asigura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șanse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egale pentru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toți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elevii, inclusiv pentru elevii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proveniți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din medii dezavantajate sau pentru elevii cu CES în scopul 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diminuării diferențelor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 succes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educațional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 creșterii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anselor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inserție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piața europeană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 muncii. 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Însuşirea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participanţi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practici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inovatoare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educaţie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condus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creşterea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capacităţii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cooperare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instituți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noastre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diferite organizații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dar și a vizibilității sale la nivelul comunității locale și naționale.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Pe de altă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parte,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tinerii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implicați în proiectele anterioare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s-au remarcat prin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capacitatea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 adaptare la situații noi, capacitatea de analiză și abilitățile de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16" y="44935"/>
            <a:ext cx="8965906" cy="731796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DESPRE PARTENERII LOCALI – DIN CONSORȚIU</a:t>
            </a:r>
            <a:r>
              <a:rPr lang="ro-RO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o-RO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16" y="714008"/>
            <a:ext cx="11898351" cy="5786199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Nr.2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ăță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asigu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ră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tire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teoretic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cuprinz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î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ăță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liceu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ăță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postliceal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frecventa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redusa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Oferta educațională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Electronic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automatiz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Mecanic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Resurse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naturale si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protec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mediului,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Electromecanica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Turism și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alimentatie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Mecanic  Auto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(scoala profesionala) Filiera teoretica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specializarile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Real,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specializarea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Stiințe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naturii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ăță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specializarea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Filologie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ăță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frecvent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redus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formarea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profesionala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adultilor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regasesc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postliceala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specializarile:Asistent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medical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farmacie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echipamente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periferice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birotic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Auto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instituţie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înființată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1977,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Şcoală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Auto,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şcoală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cu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tradiţie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peisajul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gorjean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rezonanţă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tehnologic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educaţional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cuprinde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Învățământ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liceal 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Mecanică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Turism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alimenta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transporturi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turism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electrician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electronist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auto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Confec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ioner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textile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Învățământ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ecanic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auto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Învățământ seral - M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ecanic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Silvicultur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transporturi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ecolog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ehnician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analize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alimentare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designer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vestimentar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ățământ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postliceal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transporturi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auto interne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ionale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instructor auto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Operator media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cameraman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secretariat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proiectant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minte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tradiție de peste 40 de ani, înființat în anul 1978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astăzi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„Henri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Coandă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specializărilor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funcţie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necesităţile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pieţei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educaţional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cuprinde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iceu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mecanică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electric,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protecția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matematică-informatică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științele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naturii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Învățământ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calificările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tinichigiu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vopsitor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auto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frizer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coafor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manichiurist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pedichiurist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Liceu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seral: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mecanică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electromecanică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protecția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Școala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postliceală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echipamente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periferice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birotică,Tehnician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activități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secretariat,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laborant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protecția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calității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Maistru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mecanic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colar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entru Educa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Incluziv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 Jiu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institutie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ăță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special 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traditie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zonă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fondat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1975,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singura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gen,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care deserve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tregul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judet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colarizeaz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 aproximativ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170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dizabilit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intelectuale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moderate, severe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profunde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cu v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cuprinse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22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nivelele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ăță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nt.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0" y="457200"/>
            <a:ext cx="2997647" cy="64044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ro-RO" b="1" dirty="0"/>
              <a:t>Grupul ţintă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7560" y="1367737"/>
            <a:ext cx="11307337" cy="51944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format din</a:t>
            </a: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de elevi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 clasa 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X-a și a XI-a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din învățământul de zi dar și școala profesională care  urmează să efectueze stagiile de instruire practică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obligatorie din cele 5 școli membre ale consorțiului.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Aceste stagii au un nivel ridicat de aplicabilitate şi sunt de importanţă majoră pentru viitorii angajați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în domeniul 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pregătirii de bază deoarece vizează activităţi specifice, necesare pentru  fixarea cunoștințelor din curriculumul şcolar pentru disciplina CDL - Pregătire practică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comasată.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Cele 5 fluxuri de elevi care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vor participa la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stagiile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 pregătire practică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sunt împărțite după cum urmeză: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ro-R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participanti VET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 clasa 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olegiul Tehnic Nr.2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distribui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astfel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7000"/>
              </a:lnSpc>
              <a:buFontTx/>
              <a:buChar char="-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participanti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VET+1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elev cu cerinte educationale speciale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calific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prof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esională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chelner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7000"/>
              </a:lnSpc>
              <a:buFontTx/>
              <a:buChar char="-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icipanți,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calific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prof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esională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ecanic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7000"/>
              </a:lnSpc>
              <a:buFontTx/>
              <a:buChar char="-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participanti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inv.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liceal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clasa a X-a,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Protecţia  mediului,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calificarea profesională: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ecolog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ecția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participanti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Vuia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Târgu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împărțiți astfel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elevi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elevi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mecanic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calific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ecanic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auto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participanti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Henri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Coand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X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eniul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mecanic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alific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prof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esională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inichigiu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vopsitor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icipanți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VET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colar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entru Educa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Incluziv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elevi cu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handicap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calific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rof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esională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0" y="0"/>
            <a:ext cx="3691054" cy="61438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sz="3300" b="1" dirty="0"/>
              <a:t>LOGISTICĂ FLUXURI</a:t>
            </a:r>
            <a:r>
              <a:rPr lang="ro-RO" b="1" dirty="0"/>
              <a:t/>
            </a:r>
            <a:br>
              <a:rPr lang="ro-RO" b="1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966" y="704056"/>
            <a:ext cx="12047034" cy="6217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o-RO" b="1" dirty="0" smtClean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1 </a:t>
            </a:r>
          </a:p>
          <a:p>
            <a:pPr eaLnBrk="0" hangingPunct="0">
              <a:defRPr/>
            </a:pP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elevi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7elevi calif. Mecanic Auto, de la Colegiul Tehnic Nr.2 (CT2)+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7elevi calif. Mecanic Auto, de la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Colegiul Auto Traian Vuia (CATV)+7 </a:t>
            </a:r>
            <a:r>
              <a:rPr lang="ro-RO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unde?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profesori însoțitori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JAPAN TECH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centrul de instruire practică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WROCLAW,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POLONIA </a:t>
            </a:r>
            <a:r>
              <a:rPr lang="ro-RO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defRPr/>
            </a:pPr>
            <a:r>
              <a:rPr lang="ro-RO" b="1" dirty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</a:t>
            </a:r>
            <a:r>
              <a:rPr lang="ro-RO" b="1" dirty="0" smtClean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o-RO" b="1" dirty="0">
              <a:solidFill>
                <a:srgbClr val="C62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 elevi,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domeniul Protecția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mediului,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CT2 + 7 elevi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calif. Mecanic Auto, de la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CATV+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7 elevi calif. Mecanic Auto, de la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CT2 + </a:t>
            </a: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profesori însoțitori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INSTITUTUL NAȚIONAL DE SĂNĂTATE DR. RICARDO JORGE (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INSA), centrul de instruire practică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LISABONA,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Portugalia 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SANTOGAL P. COMÉRCIO E REPARAÇãO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AUTOMÓVEIS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Lda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), centrul de instruire practică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LISABONA, Portugalia </a:t>
            </a:r>
            <a:endParaRPr lang="ro-RO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o-RO" b="1" dirty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</a:t>
            </a:r>
            <a:r>
              <a:rPr lang="ro-RO" b="1" dirty="0" smtClean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o-RO" b="1" dirty="0">
              <a:solidFill>
                <a:srgbClr val="C62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elevi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elevi, domeniul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Turism și alimentație,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de la CT2 + 7 elevi calif. Mecanic Auto, de la CATV+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elevi calif.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Bucătari,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CȘ de Educație Incluzivă+ </a:t>
            </a: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profesori </a:t>
            </a: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însoțitori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însoțitori elevi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CSEI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JAPAN TECH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centrul de instruire practică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WROCLAW,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POLONIA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sp.z.o.o.Gastronomia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centrul de instruire practică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WROCLAW,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POLONIA</a:t>
            </a:r>
            <a:endParaRPr lang="ro-RO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o-RO" b="1" dirty="0" smtClean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4</a:t>
            </a:r>
          </a:p>
          <a:p>
            <a:pPr eaLnBrk="0" hangingPunct="0">
              <a:defRPr/>
            </a:pP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elevi +1 elev cu CES,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domeniul Turism și alimentație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de la CT2 + 8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elevi calif. Mecanic Auto, de la CATV+ 4 elevi calif. Bucătari, de la CȘ de Educație Incluzivă+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profesori însoțitori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însoțitor CES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(CT2) </a:t>
            </a: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însoțitori elevi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CSEI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SANTOGAL P. COMÉRCIO E REPARAÇãO DE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AUTOMÓVEIS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Lda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centrul de instruire practică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LISABONA, Portugalia 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SABOR MINEIRO ACTIVIDADES HOTEIRAS LDA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centrul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de instruire practică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LISABONA, Portugalia </a:t>
            </a:r>
            <a:endParaRPr lang="ro-RO" sz="1600" b="1" dirty="0">
              <a:solidFill>
                <a:srgbClr val="C62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o-RO" b="1" dirty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</a:t>
            </a:r>
            <a:r>
              <a:rPr lang="ro-RO" b="1" dirty="0" smtClean="0">
                <a:solidFill>
                  <a:srgbClr val="C62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o-RO" b="1" dirty="0">
              <a:solidFill>
                <a:srgbClr val="C62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o-RO" sz="1600" b="1" dirty="0" smtClean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elevi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calif. Mecanic Auto, de la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CT2 + 7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elevi calif.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................,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.......................+ </a:t>
            </a:r>
            <a:r>
              <a:rPr lang="ro-RO" sz="1600" b="1" dirty="0">
                <a:solidFill>
                  <a:srgbClr val="0303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profesori însoțitori 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JAPAN TECH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centrul de instruire practică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WROCLAW,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POLONIA</a:t>
            </a:r>
          </a:p>
          <a:p>
            <a:pPr eaLnBrk="0" hangingPunct="0">
              <a:defRPr/>
            </a:pPr>
            <a:endParaRPr lang="ro-RO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47259"/>
            <a:ext cx="8368496" cy="61438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ACTIVITĂȚILE PRINCIPALE DIN CADRUL PROIECTULUI</a:t>
            </a: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3915" y="1997597"/>
            <a:ext cx="7315200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VIZIBILITATEA PROIECTULUI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ACTIVITĂȚI DE PROMOVARE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SELECȚIA PARTICIPANȚILOR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ÎNCHEIEREA CONTRACT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PARTICIPANT-BENEFICIAR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PREGĂTIREA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PEDAGOGICĂ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PREGĂTIRE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LINGVISTICĂ ȘI CULTURALĂ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REALIZARE STAGI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 MOBILITATE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EVALUAREA LI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GVISTIC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 PLATFORMA OLS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RAPORTARE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INDIVIDUALĂ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ILOR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DISEMINARE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ALUL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PERIOADE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 MOBILITATE 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RAPORTAREA FINAL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</a:p>
        </p:txBody>
      </p:sp>
    </p:spTree>
    <p:extLst>
      <p:ext uri="{BB962C8B-B14F-4D97-AF65-F5344CB8AC3E}">
        <p14:creationId xmlns:p14="http://schemas.microsoft.com/office/powerpoint/2010/main" val="8197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36609"/>
            <a:ext cx="7916887" cy="717630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0" hangingPunct="0">
              <a:defRPr/>
            </a:pPr>
            <a:r>
              <a:rPr lang="ro-RO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Organizațiile  de primire-atribuții: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6750" y="1602030"/>
            <a:ext cx="903605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colaborează cu echipa de proiect pentru finalizarea programului de lucru;</a:t>
            </a:r>
          </a:p>
          <a:p>
            <a:pPr algn="just"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organizează și răspunde de activitățile stagiului, pentru fiecare flux, conform Acordului de formare;</a:t>
            </a:r>
          </a:p>
          <a:p>
            <a:pPr algn="just"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asigură un tutore  pentru derularea activităţilor stagiului  care va răspunde de formare și evaluare, validarea documentelor Europass și obținerea certificatelor de participare;</a:t>
            </a:r>
          </a:p>
          <a:p>
            <a:pPr algn="just"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pune la dispoziţia participanţilor baza materială necesară desfășurării stagiului de practică;</a:t>
            </a:r>
          </a:p>
          <a:p>
            <a:pPr algn="just"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organizează pregătirea lingvistică în limba țării gazdă;</a:t>
            </a:r>
          </a:p>
          <a:p>
            <a:pPr algn="just"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pune la dispoziţia participanţilor calculatoare, internet, imprimanta, telefon, fax, pentru comunicare;</a:t>
            </a:r>
          </a:p>
          <a:p>
            <a:pPr algn="just"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supraveghează şi asigură securitatea elevilor;</a:t>
            </a:r>
          </a:p>
          <a:p>
            <a:pPr algn="just"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se implică în rezolvarea situaților neprevăzute pe perioada stagiului, semnalate de însoţitori sau de monitor;</a:t>
            </a:r>
          </a:p>
          <a:p>
            <a:pPr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răspunde de evaluare, de validarea </a:t>
            </a:r>
            <a:r>
              <a:rPr lang="ro-RO" b="1">
                <a:latin typeface="Arial" panose="020B0604020202020204" pitchFamily="34" charset="0"/>
                <a:cs typeface="Arial" panose="020B0604020202020204" pitchFamily="34" charset="0"/>
              </a:rPr>
              <a:t>documentelor </a:t>
            </a:r>
            <a:r>
              <a:rPr lang="ro-RO" b="1" smtClean="0">
                <a:latin typeface="Arial" panose="020B0604020202020204" pitchFamily="34" charset="0"/>
                <a:cs typeface="Arial" panose="020B0604020202020204" pitchFamily="34" charset="0"/>
              </a:rPr>
              <a:t>Europass, de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obținerea certificatelor </a:t>
            </a:r>
            <a:r>
              <a:rPr lang="ro-RO" b="1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b="1" smtClean="0">
                <a:latin typeface="Arial" panose="020B0604020202020204" pitchFamily="34" charset="0"/>
                <a:cs typeface="Arial" panose="020B0604020202020204" pitchFamily="34" charset="0"/>
              </a:rPr>
              <a:t>participare și a acordurilor de învățare;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diseminează informații legate de stagiile organizate prin proiect;</a:t>
            </a:r>
          </a:p>
          <a:p>
            <a:pPr eaLnBrk="0" hangingPunct="0"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furnizează informații legate de desfășurarea stagiilor pentru raportul final.</a:t>
            </a:r>
          </a:p>
        </p:txBody>
      </p:sp>
    </p:spTree>
    <p:extLst>
      <p:ext uri="{BB962C8B-B14F-4D97-AF65-F5344CB8AC3E}">
        <p14:creationId xmlns:p14="http://schemas.microsoft.com/office/powerpoint/2010/main" val="29392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7376" y="0"/>
            <a:ext cx="10584624" cy="6801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vi-VN" sz="2400" b="1" dirty="0"/>
              <a:t>CONDIŢII DE SELECŢIE</a:t>
            </a:r>
            <a:r>
              <a:rPr lang="ro-RO" sz="2400" b="1" dirty="0"/>
              <a:t>  A ELEVILOR BENEFICIARI</a:t>
            </a:r>
            <a:r>
              <a:rPr lang="vi-VN" dirty="0"/>
              <a:t>:</a:t>
            </a:r>
            <a:endParaRPr lang="ro-RO" dirty="0"/>
          </a:p>
          <a:p>
            <a:pPr algn="just" eaLnBrk="0" hangingPunct="0"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• Respectarea termenului de înscriere a candidaţilor. Acest criteriu se va puncta cu </a:t>
            </a:r>
            <a:r>
              <a:rPr lang="vi-VN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Admis</a:t>
            </a: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 sau </a:t>
            </a:r>
            <a:r>
              <a:rPr lang="vi-VN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Respins</a:t>
            </a: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• Motivaţia participării la activităţile desfăşurate în timpul mobilităţii de formare; 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• Rezultate bune la învăţătură (media generală peste </a:t>
            </a:r>
            <a:r>
              <a:rPr lang="ro-RO" sz="17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,00 la modulele de specialitate) în anul şcolar anterior 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o-RO" sz="17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o-R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• Media minim 9 (nouă) la purtare din anul anterior desfăşurării stagiului de practică; 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•Disponibilitatea </a:t>
            </a: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şi angajamentul de participare la activităţile proiectului (informare, pregătire, 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consiliere</a:t>
            </a:r>
            <a:r>
              <a:rPr lang="ro-R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completare dosare/portofolii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o-R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Vor fi evaluate competențele lingvistice de limba engleză printr-un test la care participantul trebuie să obțină un punctaj corespunzător nivelului, cel puțin,  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vi-VN" b="1" dirty="0"/>
              <a:t>NOTĂ: </a:t>
            </a:r>
            <a:endParaRPr lang="ro-RO" b="1" dirty="0"/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Dosarele vor fi primite de coordonatorul de proiect şi membrii Comisiei. 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Selecţia participanţilor se va realiza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printr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</a:t>
            </a:r>
            <a:r>
              <a:rPr lang="ro-R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respectând </a:t>
            </a: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principiul egalităţii de şanse şi principiul nediscriminării (de gen, apartenenţă la o etnie, categorii sociale defavorizate, etc.); </a:t>
            </a:r>
            <a:endParaRPr lang="ro-R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Vor fi selectaţi suplimentar </a:t>
            </a:r>
            <a:r>
              <a:rPr lang="ro-RO" sz="1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 elevi: câte 2 elevi pe lista de rezervă, pentru fiecare flux şi domeniu în vederea completării grupului ţintă</a:t>
            </a:r>
            <a:r>
              <a:rPr lang="ro-RO" sz="1700" dirty="0">
                <a:latin typeface="Arial" panose="020B0604020202020204" pitchFamily="34" charset="0"/>
                <a:cs typeface="Arial" panose="020B0604020202020204" pitchFamily="34" charset="0"/>
              </a:rPr>
              <a:t>, dacă este cazul;</a:t>
            </a: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vi-VN" sz="1700" dirty="0">
                <a:latin typeface="Arial" panose="020B0604020202020204" pitchFamily="34" charset="0"/>
                <a:cs typeface="Arial" panose="020B0604020202020204" pitchFamily="34" charset="0"/>
              </a:rPr>
              <a:t> Departajarea candidaţilor în vederea selecţiei se va realiza în ordinea descrescătoare a punctajelor obţinute, conform grilei de evaluare stabilite</a:t>
            </a:r>
            <a:r>
              <a:rPr lang="vi-VN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o-RO" sz="2000" b="1" dirty="0">
                <a:solidFill>
                  <a:srgbClr val="0303F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Dosarul de înscriere</a:t>
            </a:r>
            <a:r>
              <a:rPr lang="ro-RO" dirty="0">
                <a:solidFill>
                  <a:srgbClr val="0303F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trebuie să cuprindă </a:t>
            </a:r>
            <a:r>
              <a:rPr lang="ro-RO" dirty="0" smtClean="0">
                <a:solidFill>
                  <a:srgbClr val="0303F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următoarele </a:t>
            </a:r>
            <a:r>
              <a:rPr lang="ro-RO" dirty="0">
                <a:solidFill>
                  <a:srgbClr val="0303F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documente:</a:t>
            </a:r>
            <a:endParaRPr lang="en-US" sz="1600" dirty="0">
              <a:solidFill>
                <a:srgbClr val="0303F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o-RO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Curriculum </a:t>
            </a:r>
            <a:r>
              <a:rPr lang="ro-RO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Vitae - </a:t>
            </a:r>
            <a:r>
              <a:rPr lang="ro-RO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Europass și Scrisoarea de intentie -semnată si datată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o-RO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Adeverintă de elev –nivel studii/calificarea şi media la purtare clasa </a:t>
            </a:r>
            <a:r>
              <a:rPr lang="ro-RO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a-IX-a/ a X-a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o-RO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Copie CI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o-RO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Acordul părinţilor sau al tutorelui </a:t>
            </a:r>
            <a:r>
              <a:rPr lang="ro-RO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legal și Acord de prelucrare a datelor personale conform normelor în vigoare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o-RO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Recomandare din partea dirigintelui 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o-RO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Adeverință medicală clinic sănătos de la medicul cabinetului </a:t>
            </a:r>
            <a:r>
              <a:rPr lang="ro-RO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școlar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424" y="1605776"/>
            <a:ext cx="10367188" cy="4238539"/>
          </a:xfrm>
        </p:spPr>
        <p:txBody>
          <a:bodyPr>
            <a:normAutofit/>
          </a:bodyPr>
          <a:lstStyle/>
          <a:p>
            <a:pPr algn="just"/>
            <a:r>
              <a:rPr lang="ro-R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Evaluarea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ro-R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ial</a:t>
            </a:r>
            <a:r>
              <a:rPr lang="ro-R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prima zi a stagiului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 practic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urma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tutorii de stagiu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apreciaz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anumite abilități și aptitudini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 elevilor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Evaluarea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parcurs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desf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ăș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zilnic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e, realizată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tutorele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stagiu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ro-R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uarea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final</a:t>
            </a:r>
            <a:r>
              <a:rPr lang="ro-R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ultima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mobilitate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efectueaz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proba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participantul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primeste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calificativul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final.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Aceasta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realizata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comisie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tutorele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stagiu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onatori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anizației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primire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persoana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contact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asist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 și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monitorul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cadru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didactic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specialitate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însoțitor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Notă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va utiliza 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șă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eval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uare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ce va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standardul de evaluare asociat URI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criterii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ndicatori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realizare. RI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ndite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anți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consemnate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documentul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mobilitate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EUROPASS MOBILITY DOCUMENT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semnat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tutorele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stagiu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reprez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entantul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legal 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primire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2537" y="501134"/>
            <a:ext cx="75957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</a:t>
            </a:r>
            <a:r>
              <a:rPr lang="ro-R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ndite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</a:t>
            </a:r>
            <a:r>
              <a:rPr lang="ro-R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stagiu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ro-R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realizează astfel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3163</TotalTime>
  <Words>1603</Words>
  <Application>Microsoft Office PowerPoint</Application>
  <PresentationFormat>Ecran lat</PresentationFormat>
  <Paragraphs>125</Paragraphs>
  <Slides>12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Black</vt:lpstr>
      <vt:lpstr>Arial Narrow</vt:lpstr>
      <vt:lpstr>Calibri</vt:lpstr>
      <vt:lpstr>Century Gothic</vt:lpstr>
      <vt:lpstr>Tahoma</vt:lpstr>
      <vt:lpstr>Times New Roman</vt:lpstr>
      <vt:lpstr>Wingdings</vt:lpstr>
      <vt:lpstr>Wingdings 3</vt:lpstr>
      <vt:lpstr>Wisp</vt:lpstr>
      <vt:lpstr> „Oportunități de dezvoltare personală și profesională europeană prin stagii de practică internațională” </vt:lpstr>
      <vt:lpstr>PREZENTARE PROIECT </vt:lpstr>
      <vt:lpstr>DESPRE PARTENERII LOCALI – DIN CONSORȚIU </vt:lpstr>
      <vt:lpstr>Grupul ţintă</vt:lpstr>
      <vt:lpstr>LOGISTICĂ FLUXURI </vt:lpstr>
      <vt:lpstr>ACTIVITĂȚILE PRINCIPALE DIN CADRUL PROIECTULUI </vt:lpstr>
      <vt:lpstr>Organizațiile  de primire-atribuții:</vt:lpstr>
      <vt:lpstr>Prezentare PowerPoint</vt:lpstr>
      <vt:lpstr>Prezentare PowerPoint</vt:lpstr>
      <vt:lpstr>Despre țările partenere în imagini</vt:lpstr>
      <vt:lpstr>Despre țările partenere în imagini</vt:lpstr>
      <vt:lpstr>Prezentare PowerPoint</vt:lpstr>
    </vt:vector>
  </TitlesOfParts>
  <Company>rg-adguard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Management Leadership</cp:lastModifiedBy>
  <cp:revision>136</cp:revision>
  <dcterms:created xsi:type="dcterms:W3CDTF">2018-07-02T12:10:12Z</dcterms:created>
  <dcterms:modified xsi:type="dcterms:W3CDTF">2021-03-07T09:18:22Z</dcterms:modified>
</cp:coreProperties>
</file>